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65" r:id="rId5"/>
    <p:sldId id="313" r:id="rId6"/>
    <p:sldId id="310" r:id="rId7"/>
    <p:sldId id="321" r:id="rId8"/>
    <p:sldId id="328" r:id="rId9"/>
    <p:sldId id="325" r:id="rId10"/>
    <p:sldId id="323" r:id="rId11"/>
    <p:sldId id="326" r:id="rId12"/>
    <p:sldId id="327" r:id="rId13"/>
    <p:sldId id="311" r:id="rId14"/>
    <p:sldId id="312" r:id="rId15"/>
    <p:sldId id="314" r:id="rId16"/>
    <p:sldId id="316" r:id="rId17"/>
    <p:sldId id="315" r:id="rId18"/>
    <p:sldId id="329" r:id="rId19"/>
    <p:sldId id="330" r:id="rId20"/>
  </p:sldIdLst>
  <p:sldSz cx="12188825"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8" autoAdjust="0"/>
    <p:restoredTop sz="94629" autoAdjust="0"/>
  </p:normalViewPr>
  <p:slideViewPr>
    <p:cSldViewPr showGuides="1">
      <p:cViewPr varScale="1">
        <p:scale>
          <a:sx n="48" d="100"/>
          <a:sy n="48" d="100"/>
        </p:scale>
        <p:origin x="82" y="115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3" d="100"/>
          <a:sy n="83" d="100"/>
        </p:scale>
        <p:origin x="393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4/6/2017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4/6/2017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165686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four key metrics you can focus on within Snapchat analytics:</a:t>
            </a:r>
          </a:p>
          <a:p>
            <a:endParaRPr lang="en-US" dirty="0"/>
          </a:p>
          <a:p>
            <a:r>
              <a:rPr lang="en-US" dirty="0"/>
              <a:t>Using Snapchat effectively will help your business build exposure, credibility, and trust with your audience   </a:t>
            </a:r>
          </a:p>
        </p:txBody>
      </p:sp>
      <p:sp>
        <p:nvSpPr>
          <p:cNvPr id="4" name="Slide Number Placeholder 3"/>
          <p:cNvSpPr>
            <a:spLocks noGrp="1"/>
          </p:cNvSpPr>
          <p:nvPr>
            <p:ph type="sldNum" sz="quarter" idx="10"/>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2805360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8" name="Shape 168"/>
          <p:cNvSpPr>
            <a:spLocks noGrp="1" noRot="1" noChangeAspect="1"/>
          </p:cNvSpPr>
          <p:nvPr>
            <p:ph type="sldImg" idx="2"/>
          </p:nvPr>
        </p:nvSpPr>
        <p:spPr>
          <a:xfrm>
            <a:off x="382587"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0428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5" name="Shape 175"/>
          <p:cNvSpPr>
            <a:spLocks noGrp="1" noRot="1" noChangeAspect="1"/>
          </p:cNvSpPr>
          <p:nvPr>
            <p:ph type="sldImg" idx="2"/>
          </p:nvPr>
        </p:nvSpPr>
        <p:spPr>
          <a:xfrm>
            <a:off x="382587"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8409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4/6/2017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4/6/2017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4/6/2017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4/6/2017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4/6/2017</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4/6/2017</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4/6/2017</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4/6/2017</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4/6/2017</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4/6/2017</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4/6/2017</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Threddz Snapchat Campaign</a:t>
            </a:r>
          </a:p>
        </p:txBody>
      </p:sp>
      <p:sp>
        <p:nvSpPr>
          <p:cNvPr id="4" name="Subtitle 3"/>
          <p:cNvSpPr>
            <a:spLocks noGrp="1"/>
          </p:cNvSpPr>
          <p:nvPr>
            <p:ph type="subTitle" idx="1"/>
          </p:nvPr>
        </p:nvSpPr>
        <p:spPr/>
        <p:txBody>
          <a:bodyPr/>
          <a:lstStyle/>
          <a:p>
            <a:r>
              <a:rPr lang="it-IT" dirty="0"/>
              <a:t>Trisha werner, Greg havenner, Jesus Villarreal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012" y="304800"/>
            <a:ext cx="4648200" cy="2441479"/>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612" y="474795"/>
            <a:ext cx="3461853" cy="608557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412" y="339090"/>
            <a:ext cx="3581400" cy="6356985"/>
          </a:xfrm>
          <a:prstGeom prst="rect">
            <a:avLst/>
          </a:prstGeom>
        </p:spPr>
      </p:pic>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7212" y="609600"/>
            <a:ext cx="3225234" cy="5658896"/>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412" y="583223"/>
            <a:ext cx="3225234" cy="5729034"/>
          </a:xfrm>
          <a:prstGeom prst="rect">
            <a:avLst/>
          </a:prstGeom>
        </p:spPr>
      </p:pic>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012" y="457200"/>
            <a:ext cx="3352800" cy="593322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812" y="394863"/>
            <a:ext cx="3459097" cy="6057900"/>
          </a:xfrm>
          <a:prstGeom prst="rect">
            <a:avLst/>
          </a:prstGeom>
        </p:spPr>
      </p:pic>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1212" y="-5080"/>
            <a:ext cx="9144001" cy="1371600"/>
          </a:xfrm>
        </p:spPr>
        <p:txBody>
          <a:bodyPr/>
          <a:lstStyle/>
          <a:p>
            <a:r>
              <a:rPr lang="en-US" dirty="0" err="1"/>
              <a:t>Geofilters</a:t>
            </a:r>
            <a:r>
              <a:rPr lang="en-US" dirty="0"/>
              <a:t> and Previews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012" y="2757804"/>
            <a:ext cx="4426784" cy="270033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2" y="1904999"/>
            <a:ext cx="6858000" cy="4405947"/>
          </a:xfrm>
          <a:prstGeom prst="rect">
            <a:avLst/>
          </a:prstGeom>
        </p:spPr>
      </p:pic>
    </p:spTree>
    <p:extLst>
      <p:ext uri="{BB962C8B-B14F-4D97-AF65-F5344CB8AC3E}">
        <p14:creationId xmlns:p14="http://schemas.microsoft.com/office/powerpoint/2010/main" val="259050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2412" y="295244"/>
            <a:ext cx="9144001" cy="1371600"/>
          </a:xfrm>
        </p:spPr>
        <p:txBody>
          <a:bodyPr/>
          <a:lstStyle/>
          <a:p>
            <a:r>
              <a:rPr lang="en-US" dirty="0"/>
              <a:t>Snapchat is a springboard to other Social Media channels</a:t>
            </a:r>
          </a:p>
        </p:txBody>
      </p:sp>
      <p:sp>
        <p:nvSpPr>
          <p:cNvPr id="11" name="AutoShape 4" descr="Image result for twitter"/>
          <p:cNvSpPr>
            <a:spLocks noChangeAspect="1" noChangeArrowheads="1"/>
          </p:cNvSpPr>
          <p:nvPr/>
        </p:nvSpPr>
        <p:spPr bwMode="auto">
          <a:xfrm>
            <a:off x="2589212" y="-76201"/>
            <a:ext cx="3657601" cy="3657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13" y="1783079"/>
            <a:ext cx="2857500" cy="28575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1212" y="3549650"/>
            <a:ext cx="4800600" cy="298704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8444" y="3415945"/>
            <a:ext cx="3936536" cy="1390089"/>
          </a:xfrm>
          <a:prstGeom prst="rect">
            <a:avLst/>
          </a:prstGeom>
        </p:spPr>
      </p:pic>
      <p:sp>
        <p:nvSpPr>
          <p:cNvPr id="21" name="Arc 20"/>
          <p:cNvSpPr/>
          <p:nvPr/>
        </p:nvSpPr>
        <p:spPr>
          <a:xfrm rot="1669923">
            <a:off x="3157808" y="2448799"/>
            <a:ext cx="1711890" cy="901345"/>
          </a:xfrm>
          <a:prstGeom prst="arc">
            <a:avLst>
              <a:gd name="adj1" fmla="val 12233223"/>
              <a:gd name="adj2" fmla="val 21033319"/>
            </a:avLst>
          </a:prstGeom>
          <a:ln w="762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12427650">
            <a:off x="5848069" y="4794073"/>
            <a:ext cx="1711890" cy="901345"/>
          </a:xfrm>
          <a:prstGeom prst="arc">
            <a:avLst>
              <a:gd name="adj1" fmla="val 12233223"/>
              <a:gd name="adj2" fmla="val 21033319"/>
            </a:avLst>
          </a:prstGeom>
          <a:ln w="762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p:nvPr/>
        </p:nvSpPr>
        <p:spPr>
          <a:xfrm>
            <a:off x="1903411" y="990600"/>
            <a:ext cx="4973484"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a:solidFill>
                  <a:schemeClr val="lt1"/>
                </a:solidFill>
                <a:latin typeface="Corbel"/>
                <a:ea typeface="Corbel"/>
                <a:cs typeface="Corbel"/>
                <a:sym typeface="Corbel"/>
              </a:rPr>
              <a:t>SMART Objective</a:t>
            </a:r>
          </a:p>
        </p:txBody>
      </p:sp>
      <p:sp>
        <p:nvSpPr>
          <p:cNvPr id="171" name="Shape 171"/>
          <p:cNvSpPr txBox="1"/>
          <p:nvPr/>
        </p:nvSpPr>
        <p:spPr>
          <a:xfrm>
            <a:off x="1751011" y="2514600"/>
            <a:ext cx="8381999" cy="18158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a:solidFill>
                  <a:schemeClr val="lt1"/>
                </a:solidFill>
                <a:latin typeface="Corbel"/>
                <a:ea typeface="Corbel"/>
                <a:cs typeface="Corbel"/>
                <a:sym typeface="Corbel"/>
              </a:rPr>
              <a:t>Increase legitimacy of the brand and make it appealing to parents of 12-18 year olds. Ensure, by January, that Threddz is a clothing brand parents would consider purchasing for their kids from 20% to 50% in surveys.</a:t>
            </a:r>
          </a:p>
        </p:txBody>
      </p:sp>
      <p:sp>
        <p:nvSpPr>
          <p:cNvPr id="172" name="Shape 172"/>
          <p:cNvSpPr txBox="1"/>
          <p:nvPr/>
        </p:nvSpPr>
        <p:spPr>
          <a:xfrm>
            <a:off x="585875" y="5028766"/>
            <a:ext cx="11180459" cy="1448415"/>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100000"/>
              <a:buFont typeface="Corbel"/>
              <a:buChar char="•"/>
            </a:pPr>
            <a:r>
              <a:rPr lang="en-US" sz="1800">
                <a:solidFill>
                  <a:schemeClr val="lt1"/>
                </a:solidFill>
                <a:latin typeface="Corbel"/>
                <a:ea typeface="Corbel"/>
                <a:cs typeface="Corbel"/>
                <a:sym typeface="Corbel"/>
              </a:rPr>
              <a:t> Smart </a:t>
            </a:r>
          </a:p>
          <a:p>
            <a:pPr marL="0" marR="0" lvl="0" indent="0" algn="l" rtl="0">
              <a:spcBef>
                <a:spcPts val="0"/>
              </a:spcBef>
              <a:buClr>
                <a:schemeClr val="lt1"/>
              </a:buClr>
              <a:buSzPct val="100000"/>
              <a:buFont typeface="Corbel"/>
              <a:buChar char="•"/>
            </a:pPr>
            <a:r>
              <a:rPr lang="en-US" sz="1800">
                <a:solidFill>
                  <a:schemeClr val="lt1"/>
                </a:solidFill>
                <a:latin typeface="Corbel"/>
                <a:ea typeface="Corbel"/>
                <a:cs typeface="Corbel"/>
                <a:sym typeface="Corbel"/>
              </a:rPr>
              <a:t> Measurable </a:t>
            </a:r>
          </a:p>
          <a:p>
            <a:pPr marL="0" marR="0" lvl="0" indent="0" algn="l" rtl="0">
              <a:spcBef>
                <a:spcPts val="0"/>
              </a:spcBef>
              <a:buClr>
                <a:schemeClr val="lt1"/>
              </a:buClr>
              <a:buSzPct val="100000"/>
              <a:buFont typeface="Corbel"/>
              <a:buChar char="•"/>
            </a:pPr>
            <a:r>
              <a:rPr lang="en-US" sz="1800">
                <a:solidFill>
                  <a:schemeClr val="lt1"/>
                </a:solidFill>
                <a:latin typeface="Corbel"/>
                <a:ea typeface="Corbel"/>
                <a:cs typeface="Corbel"/>
                <a:sym typeface="Corbel"/>
              </a:rPr>
              <a:t> Agreed upon</a:t>
            </a:r>
          </a:p>
          <a:p>
            <a:pPr marL="0" marR="0" lvl="0" indent="0" algn="l" rtl="0">
              <a:spcBef>
                <a:spcPts val="0"/>
              </a:spcBef>
              <a:buClr>
                <a:schemeClr val="lt1"/>
              </a:buClr>
              <a:buSzPct val="100000"/>
              <a:buFont typeface="Corbel"/>
              <a:buChar char="•"/>
            </a:pPr>
            <a:r>
              <a:rPr lang="en-US" sz="1800">
                <a:solidFill>
                  <a:schemeClr val="lt1"/>
                </a:solidFill>
                <a:latin typeface="Corbel"/>
                <a:ea typeface="Corbel"/>
                <a:cs typeface="Corbel"/>
                <a:sym typeface="Corbel"/>
              </a:rPr>
              <a:t> Realistic </a:t>
            </a:r>
          </a:p>
          <a:p>
            <a:pPr marL="0" marR="0" lvl="0" indent="0" algn="l" rtl="0">
              <a:spcBef>
                <a:spcPts val="0"/>
              </a:spcBef>
              <a:buClr>
                <a:schemeClr val="lt1"/>
              </a:buClr>
              <a:buSzPct val="100000"/>
              <a:buFont typeface="Corbel"/>
              <a:buChar char="•"/>
            </a:pPr>
            <a:r>
              <a:rPr lang="en-US" sz="1800">
                <a:solidFill>
                  <a:schemeClr val="lt1"/>
                </a:solidFill>
                <a:latin typeface="Corbel"/>
                <a:ea typeface="Corbel"/>
                <a:cs typeface="Corbel"/>
                <a:sym typeface="Corbel"/>
              </a:rPr>
              <a:t> Time-related</a:t>
            </a:r>
          </a:p>
        </p:txBody>
      </p:sp>
    </p:spTree>
    <p:extLst>
      <p:ext uri="{BB962C8B-B14F-4D97-AF65-F5344CB8AC3E}">
        <p14:creationId xmlns:p14="http://schemas.microsoft.com/office/powerpoint/2010/main" val="310603841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p:nvPr/>
        </p:nvSpPr>
        <p:spPr>
          <a:xfrm>
            <a:off x="1446212" y="990600"/>
            <a:ext cx="6987984"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a:solidFill>
                  <a:schemeClr val="lt1"/>
                </a:solidFill>
                <a:latin typeface="Corbel"/>
                <a:ea typeface="Corbel"/>
                <a:cs typeface="Corbel"/>
                <a:sym typeface="Corbel"/>
              </a:rPr>
              <a:t>Legal Considerations</a:t>
            </a:r>
          </a:p>
        </p:txBody>
      </p:sp>
      <p:sp>
        <p:nvSpPr>
          <p:cNvPr id="178" name="Shape 178"/>
          <p:cNvSpPr txBox="1"/>
          <p:nvPr/>
        </p:nvSpPr>
        <p:spPr>
          <a:xfrm>
            <a:off x="553327" y="1822724"/>
            <a:ext cx="11082813" cy="4670730"/>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100000"/>
              <a:buFont typeface="Corbel"/>
              <a:buChar char="•"/>
            </a:pPr>
            <a:r>
              <a:rPr lang="en-US" sz="2400">
                <a:solidFill>
                  <a:schemeClr val="lt1"/>
                </a:solidFill>
                <a:latin typeface="Corbel"/>
                <a:ea typeface="Corbel"/>
                <a:cs typeface="Corbel"/>
                <a:sym typeface="Corbel"/>
              </a:rPr>
              <a:t> False testimonials (FTC violation) </a:t>
            </a:r>
          </a:p>
          <a:p>
            <a:pPr marL="0" marR="0" lvl="0" indent="0" algn="l" rtl="0">
              <a:spcBef>
                <a:spcPts val="0"/>
              </a:spcBef>
              <a:buClr>
                <a:schemeClr val="lt1"/>
              </a:buClr>
              <a:buFont typeface="Corbel"/>
              <a:buChar char="•"/>
            </a:pPr>
            <a:endParaRPr sz="1800">
              <a:solidFill>
                <a:schemeClr val="lt1"/>
              </a:solidFill>
              <a:latin typeface="Corbel"/>
              <a:ea typeface="Corbel"/>
              <a:cs typeface="Corbel"/>
              <a:sym typeface="Corbel"/>
            </a:endParaRPr>
          </a:p>
          <a:p>
            <a:pPr marL="0" marR="0" lvl="0" indent="0" algn="l" rtl="0">
              <a:spcBef>
                <a:spcPts val="0"/>
              </a:spcBef>
              <a:buClr>
                <a:schemeClr val="lt1"/>
              </a:buClr>
              <a:buSzPct val="100000"/>
              <a:buFont typeface="Corbel"/>
              <a:buChar char="•"/>
            </a:pPr>
            <a:r>
              <a:rPr lang="en-US" sz="2400">
                <a:solidFill>
                  <a:schemeClr val="lt1"/>
                </a:solidFill>
                <a:latin typeface="Corbel"/>
                <a:ea typeface="Corbel"/>
                <a:cs typeface="Corbel"/>
                <a:sym typeface="Corbel"/>
              </a:rPr>
              <a:t> Expansion of this campaign increases the need for risk management... </a:t>
            </a:r>
          </a:p>
          <a:p>
            <a:pPr marL="0" marR="0" lvl="0" indent="0" algn="l" rtl="0">
              <a:spcBef>
                <a:spcPts val="0"/>
              </a:spcBef>
              <a:buClr>
                <a:schemeClr val="lt1"/>
              </a:buClr>
              <a:buFont typeface="Corbel"/>
              <a:buChar char="•"/>
            </a:pPr>
            <a:endParaRPr sz="2400">
              <a:solidFill>
                <a:schemeClr val="lt1"/>
              </a:solidFill>
              <a:latin typeface="Corbel"/>
              <a:ea typeface="Corbel"/>
              <a:cs typeface="Corbel"/>
              <a:sym typeface="Corbel"/>
            </a:endParaRPr>
          </a:p>
          <a:p>
            <a:pPr marL="0" marR="0" lvl="0" indent="0" algn="l" rtl="0">
              <a:spcBef>
                <a:spcPts val="0"/>
              </a:spcBef>
              <a:buClr>
                <a:schemeClr val="lt1"/>
              </a:buClr>
              <a:buSzPct val="100000"/>
              <a:buFont typeface="Corbel"/>
              <a:buChar char="•"/>
            </a:pPr>
            <a:r>
              <a:rPr lang="en-US" sz="2400">
                <a:solidFill>
                  <a:schemeClr val="lt1"/>
                </a:solidFill>
                <a:latin typeface="Corbel"/>
                <a:ea typeface="Corbel"/>
                <a:cs typeface="Corbel"/>
                <a:sym typeface="Corbel"/>
              </a:rPr>
              <a:t> And obviously, don't take pictures of anyone doing anything illegal. </a:t>
            </a:r>
          </a:p>
          <a:p>
            <a:pPr marL="0" marR="0" lvl="0" indent="0" algn="l" rtl="0">
              <a:spcBef>
                <a:spcPts val="0"/>
              </a:spcBef>
              <a:buClr>
                <a:schemeClr val="lt1"/>
              </a:buClr>
              <a:buFont typeface="Corbel"/>
              <a:buChar char="•"/>
            </a:pPr>
            <a:endParaRPr sz="2400">
              <a:solidFill>
                <a:schemeClr val="lt1"/>
              </a:solidFill>
              <a:latin typeface="Corbel"/>
              <a:ea typeface="Corbel"/>
              <a:cs typeface="Corbel"/>
              <a:sym typeface="Corbel"/>
            </a:endParaRPr>
          </a:p>
          <a:p>
            <a:pPr marL="0" marR="0" lvl="0" indent="0" algn="l" rtl="0">
              <a:spcBef>
                <a:spcPts val="0"/>
              </a:spcBef>
              <a:buClr>
                <a:schemeClr val="lt1"/>
              </a:buClr>
              <a:buFont typeface="Corbel"/>
              <a:buChar char="•"/>
            </a:pPr>
            <a:endParaRPr sz="2400">
              <a:solidFill>
                <a:schemeClr val="lt1"/>
              </a:solidFill>
              <a:latin typeface="Corbel"/>
              <a:ea typeface="Corbel"/>
              <a:cs typeface="Corbel"/>
              <a:sym typeface="Corbel"/>
            </a:endParaRPr>
          </a:p>
          <a:p>
            <a:pPr marL="0" marR="0" lvl="0" indent="0" algn="l" rtl="0">
              <a:spcBef>
                <a:spcPts val="0"/>
              </a:spcBef>
              <a:buClr>
                <a:schemeClr val="lt1"/>
              </a:buClr>
              <a:buFont typeface="Corbel"/>
              <a:buNone/>
            </a:pPr>
            <a:endParaRPr sz="2400">
              <a:solidFill>
                <a:schemeClr val="lt1"/>
              </a:solidFill>
              <a:latin typeface="Corbel"/>
              <a:ea typeface="Corbel"/>
              <a:cs typeface="Corbel"/>
              <a:sym typeface="Corbel"/>
            </a:endParaRPr>
          </a:p>
          <a:p>
            <a:pPr marL="0" marR="0" lvl="0" indent="0" algn="l" rtl="0">
              <a:spcBef>
                <a:spcPts val="0"/>
              </a:spcBef>
              <a:buClr>
                <a:schemeClr val="lt1"/>
              </a:buClr>
              <a:buFont typeface="Corbel"/>
              <a:buChar char="•"/>
            </a:pPr>
            <a:endParaRPr sz="2400">
              <a:solidFill>
                <a:schemeClr val="lt1"/>
              </a:solidFill>
              <a:latin typeface="Corbel"/>
              <a:ea typeface="Corbel"/>
              <a:cs typeface="Corbel"/>
              <a:sym typeface="Corbel"/>
            </a:endParaRPr>
          </a:p>
        </p:txBody>
      </p:sp>
    </p:spTree>
    <p:extLst>
      <p:ext uri="{BB962C8B-B14F-4D97-AF65-F5344CB8AC3E}">
        <p14:creationId xmlns:p14="http://schemas.microsoft.com/office/powerpoint/2010/main" val="296473001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Warren Buffett</a:t>
            </a:r>
          </a:p>
        </p:txBody>
      </p:sp>
      <p:sp>
        <p:nvSpPr>
          <p:cNvPr id="11" name="Rectangle 10"/>
          <p:cNvSpPr/>
          <p:nvPr/>
        </p:nvSpPr>
        <p:spPr>
          <a:xfrm>
            <a:off x="2018506" y="2514600"/>
            <a:ext cx="8151813" cy="1754326"/>
          </a:xfrm>
          <a:prstGeom prst="rect">
            <a:avLst/>
          </a:prstGeom>
        </p:spPr>
        <p:txBody>
          <a:bodyPr wrap="square">
            <a:spAutoFit/>
          </a:bodyPr>
          <a:lstStyle/>
          <a:p>
            <a:r>
              <a:rPr lang="en-US" sz="3600" dirty="0"/>
              <a:t>“It takes 20 years to build a reputation and five minutes to ruin it. If you think about that, you'll do things differently.”</a:t>
            </a:r>
          </a:p>
        </p:txBody>
      </p:sp>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Our mission is to be one of the leading sustainable designer lifestyle brands through creating our inclusive product that embodies the freedom and spirit of youth, managing our operations, and connecting with our community and stakeholders.</a:t>
            </a:r>
          </a:p>
          <a:p>
            <a:endParaRPr lang="en-US" dirty="0"/>
          </a:p>
        </p:txBody>
      </p:sp>
      <p:sp>
        <p:nvSpPr>
          <p:cNvPr id="5" name="Title 4"/>
          <p:cNvSpPr>
            <a:spLocks noGrp="1"/>
          </p:cNvSpPr>
          <p:nvPr>
            <p:ph type="title"/>
          </p:nvPr>
        </p:nvSpPr>
        <p:spPr/>
        <p:txBody>
          <a:bodyPr/>
          <a:lstStyle/>
          <a:p>
            <a:r>
              <a:rPr lang="en-US" dirty="0"/>
              <a:t>Mission Statement</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Values</a:t>
            </a:r>
          </a:p>
        </p:txBody>
      </p:sp>
      <p:sp>
        <p:nvSpPr>
          <p:cNvPr id="3" name="Content Placeholder 2"/>
          <p:cNvSpPr>
            <a:spLocks noGrp="1"/>
          </p:cNvSpPr>
          <p:nvPr>
            <p:ph idx="1"/>
          </p:nvPr>
        </p:nvSpPr>
        <p:spPr>
          <a:xfrm>
            <a:off x="1532023" y="2057400"/>
            <a:ext cx="9134391" cy="4114801"/>
          </a:xfrm>
        </p:spPr>
        <p:txBody>
          <a:bodyPr/>
          <a:lstStyle/>
          <a:p>
            <a:r>
              <a:rPr lang="en-US" dirty="0"/>
              <a:t>Supporting the growth of healthy communities</a:t>
            </a:r>
          </a:p>
          <a:p>
            <a:r>
              <a:rPr lang="en-US" dirty="0"/>
              <a:t>Empowering people</a:t>
            </a:r>
          </a:p>
          <a:p>
            <a:r>
              <a:rPr lang="en-US" dirty="0"/>
              <a:t>Embracing diversity</a:t>
            </a:r>
          </a:p>
          <a:p>
            <a:r>
              <a:rPr lang="en-US" dirty="0"/>
              <a:t>Adhering to human rights standards</a:t>
            </a:r>
          </a:p>
          <a:p>
            <a:r>
              <a:rPr lang="en-US" dirty="0"/>
              <a:t>Producing 100% of our cotton from more sustainable sources</a:t>
            </a:r>
          </a:p>
        </p:txBody>
      </p:sp>
    </p:spTree>
    <p:extLst>
      <p:ext uri="{BB962C8B-B14F-4D97-AF65-F5344CB8AC3E}">
        <p14:creationId xmlns:p14="http://schemas.microsoft.com/office/powerpoint/2010/main" val="96010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Statement</a:t>
            </a:r>
          </a:p>
        </p:txBody>
      </p:sp>
      <p:sp>
        <p:nvSpPr>
          <p:cNvPr id="3" name="Content Placeholder 2"/>
          <p:cNvSpPr>
            <a:spLocks noGrp="1"/>
          </p:cNvSpPr>
          <p:nvPr>
            <p:ph idx="1"/>
          </p:nvPr>
        </p:nvSpPr>
        <p:spPr/>
        <p:txBody>
          <a:bodyPr/>
          <a:lstStyle/>
          <a:p>
            <a:r>
              <a:rPr lang="en-US" dirty="0"/>
              <a:t>In order to be one of the leading sustainable designer lifestyle brands, </a:t>
            </a:r>
            <a:r>
              <a:rPr lang="en-US" dirty="0" err="1"/>
              <a:t>Threddz</a:t>
            </a:r>
            <a:r>
              <a:rPr lang="en-US" dirty="0"/>
              <a:t> needs to launch a communication program  on Snapchat to repair its tarnished reputation and rehabilitate a tainted corporate image.</a:t>
            </a:r>
          </a:p>
        </p:txBody>
      </p:sp>
    </p:spTree>
    <p:extLst>
      <p:ext uri="{BB962C8B-B14F-4D97-AF65-F5344CB8AC3E}">
        <p14:creationId xmlns:p14="http://schemas.microsoft.com/office/powerpoint/2010/main" val="132196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Decide What Type of Content to Post</a:t>
            </a:r>
          </a:p>
        </p:txBody>
      </p:sp>
      <p:sp>
        <p:nvSpPr>
          <p:cNvPr id="3" name="Content Placeholder 2"/>
          <p:cNvSpPr>
            <a:spLocks noGrp="1"/>
          </p:cNvSpPr>
          <p:nvPr>
            <p:ph idx="1"/>
          </p:nvPr>
        </p:nvSpPr>
        <p:spPr/>
        <p:txBody>
          <a:bodyPr/>
          <a:lstStyle/>
          <a:p>
            <a:pPr marL="457200" indent="-457200">
              <a:buAutoNum type="arabicPeriod" startAt="2"/>
            </a:pPr>
            <a:r>
              <a:rPr lang="en-US" dirty="0"/>
              <a:t>Share a story focused on an event you’re attending or hosting.  This will help you tell your brand’s story, and add value at the same time.</a:t>
            </a:r>
          </a:p>
          <a:p>
            <a:pPr marL="0" indent="0">
              <a:buNone/>
            </a:pPr>
            <a:r>
              <a:rPr lang="en-US" dirty="0"/>
              <a:t>        a.   Before:  provide awareness about the event to your audience</a:t>
            </a:r>
          </a:p>
          <a:p>
            <a:pPr marL="0" indent="0">
              <a:buNone/>
            </a:pPr>
            <a:r>
              <a:rPr lang="en-US" dirty="0"/>
              <a:t>        b.   During:  share keynotes, cool exhibitors, and fun activities</a:t>
            </a:r>
          </a:p>
          <a:p>
            <a:pPr marL="0" indent="0">
              <a:buNone/>
            </a:pPr>
            <a:r>
              <a:rPr lang="en-US" dirty="0"/>
              <a:t>        c.   After:  focus on key event takeaways, your opinions on the 	event, and specific after-event calls to action</a:t>
            </a:r>
          </a:p>
        </p:txBody>
      </p:sp>
    </p:spTree>
    <p:extLst>
      <p:ext uri="{BB962C8B-B14F-4D97-AF65-F5344CB8AC3E}">
        <p14:creationId xmlns:p14="http://schemas.microsoft.com/office/powerpoint/2010/main" val="220658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Grow a Targeted Audience</a:t>
            </a:r>
          </a:p>
        </p:txBody>
      </p:sp>
      <p:sp>
        <p:nvSpPr>
          <p:cNvPr id="3" name="Content Placeholder 2"/>
          <p:cNvSpPr>
            <a:spLocks noGrp="1"/>
          </p:cNvSpPr>
          <p:nvPr>
            <p:ph idx="1"/>
          </p:nvPr>
        </p:nvSpPr>
        <p:spPr/>
        <p:txBody>
          <a:bodyPr/>
          <a:lstStyle/>
          <a:p>
            <a:pPr marL="0" indent="0">
              <a:buNone/>
            </a:pPr>
            <a:r>
              <a:rPr lang="en-US" dirty="0"/>
              <a:t>Snapchat helps you gain exposure and grow your business.  Here are some creative ways you can give people a reason to follow you:</a:t>
            </a:r>
          </a:p>
          <a:p>
            <a:pPr marL="457200" indent="-457200">
              <a:buFont typeface="+mj-lt"/>
              <a:buAutoNum type="arabicPeriod"/>
            </a:pPr>
            <a:r>
              <a:rPr lang="en-US" dirty="0"/>
              <a:t>Leverage other platforms to share unique content</a:t>
            </a:r>
          </a:p>
          <a:p>
            <a:pPr marL="457200" indent="-457200">
              <a:buFont typeface="+mj-lt"/>
              <a:buAutoNum type="arabicPeriod"/>
            </a:pPr>
            <a:r>
              <a:rPr lang="en-US" dirty="0"/>
              <a:t>Do a social media search to share your story on other platforms</a:t>
            </a:r>
          </a:p>
          <a:p>
            <a:pPr marL="457200" indent="-457200">
              <a:buFont typeface="+mj-lt"/>
              <a:buAutoNum type="arabicPeriod"/>
            </a:pPr>
            <a:r>
              <a:rPr lang="en-US" dirty="0"/>
              <a:t>Run social media competitions</a:t>
            </a:r>
          </a:p>
          <a:p>
            <a:pPr marL="457200" indent="-457200">
              <a:buFont typeface="+mj-lt"/>
              <a:buAutoNum type="arabicPeriod"/>
            </a:pPr>
            <a:r>
              <a:rPr lang="en-US" dirty="0"/>
              <a:t>Promote your </a:t>
            </a:r>
            <a:r>
              <a:rPr lang="en-US" dirty="0" err="1"/>
              <a:t>Snapcode</a:t>
            </a:r>
            <a:r>
              <a:rPr lang="en-US" dirty="0"/>
              <a:t> on business cards	</a:t>
            </a:r>
          </a:p>
        </p:txBody>
      </p:sp>
    </p:spTree>
    <p:extLst>
      <p:ext uri="{BB962C8B-B14F-4D97-AF65-F5344CB8AC3E}">
        <p14:creationId xmlns:p14="http://schemas.microsoft.com/office/powerpoint/2010/main" val="143209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Engage Your Audience</a:t>
            </a:r>
          </a:p>
        </p:txBody>
      </p:sp>
      <p:sp>
        <p:nvSpPr>
          <p:cNvPr id="3" name="Content Placeholder 2"/>
          <p:cNvSpPr>
            <a:spLocks noGrp="1"/>
          </p:cNvSpPr>
          <p:nvPr>
            <p:ph idx="1"/>
          </p:nvPr>
        </p:nvSpPr>
        <p:spPr>
          <a:xfrm>
            <a:off x="1522413" y="1904999"/>
            <a:ext cx="9448799" cy="4114801"/>
          </a:xfrm>
        </p:spPr>
        <p:txBody>
          <a:bodyPr/>
          <a:lstStyle/>
          <a:p>
            <a:pPr marL="0" indent="0">
              <a:buNone/>
            </a:pPr>
            <a:r>
              <a:rPr lang="en-US" dirty="0"/>
              <a:t>Remember to engage with your audience.   It’s crucial.</a:t>
            </a:r>
          </a:p>
          <a:p>
            <a:pPr marL="457200" indent="-457200">
              <a:buFont typeface="+mj-lt"/>
              <a:buAutoNum type="arabicPeriod"/>
            </a:pPr>
            <a:r>
              <a:rPr lang="en-US" dirty="0"/>
              <a:t>Ask meaningful questions (vote on logo designs or give feedback)</a:t>
            </a:r>
          </a:p>
          <a:p>
            <a:pPr marL="457200" indent="-457200">
              <a:buFont typeface="+mj-lt"/>
              <a:buAutoNum type="arabicPeriod"/>
            </a:pPr>
            <a:r>
              <a:rPr lang="en-US" dirty="0"/>
              <a:t>Engage proactively with other users t spark conversation</a:t>
            </a:r>
          </a:p>
          <a:p>
            <a:pPr marL="457200" indent="-457200">
              <a:buFont typeface="+mj-lt"/>
              <a:buAutoNum type="arabicPeriod"/>
            </a:pPr>
            <a:r>
              <a:rPr lang="en-US" dirty="0"/>
              <a:t>Entice users to create snaps and feature them on your Snapchat story	</a:t>
            </a:r>
          </a:p>
        </p:txBody>
      </p:sp>
    </p:spTree>
    <p:extLst>
      <p:ext uri="{BB962C8B-B14F-4D97-AF65-F5344CB8AC3E}">
        <p14:creationId xmlns:p14="http://schemas.microsoft.com/office/powerpoint/2010/main" val="322446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Measure Performance</a:t>
            </a:r>
          </a:p>
        </p:txBody>
      </p:sp>
      <p:sp>
        <p:nvSpPr>
          <p:cNvPr id="3" name="Content Placeholder 2"/>
          <p:cNvSpPr>
            <a:spLocks noGrp="1"/>
          </p:cNvSpPr>
          <p:nvPr>
            <p:ph idx="1"/>
          </p:nvPr>
        </p:nvSpPr>
        <p:spPr>
          <a:xfrm>
            <a:off x="1522413" y="1904999"/>
            <a:ext cx="9448799" cy="4114801"/>
          </a:xfrm>
        </p:spPr>
        <p:txBody>
          <a:bodyPr/>
          <a:lstStyle/>
          <a:p>
            <a:pPr marL="0" indent="0">
              <a:buNone/>
            </a:pPr>
            <a:r>
              <a:rPr lang="en-US" dirty="0"/>
              <a:t>To drive results and continuous improvement through Snapchat, you have to measure your Snapchat performance.  It’s crucial.  </a:t>
            </a:r>
          </a:p>
          <a:p>
            <a:pPr marL="457200" indent="-457200">
              <a:buFont typeface="+mj-lt"/>
              <a:buAutoNum type="arabicPeriod"/>
            </a:pPr>
            <a:r>
              <a:rPr lang="en-US" dirty="0"/>
              <a:t>Measure your total story completions</a:t>
            </a:r>
          </a:p>
          <a:p>
            <a:pPr marL="457200" indent="-457200">
              <a:buFont typeface="+mj-lt"/>
              <a:buAutoNum type="arabicPeriod"/>
            </a:pPr>
            <a:r>
              <a:rPr lang="en-US" dirty="0"/>
              <a:t>Measure your unique views</a:t>
            </a:r>
          </a:p>
          <a:p>
            <a:pPr marL="457200" indent="-457200">
              <a:buFont typeface="+mj-lt"/>
              <a:buAutoNum type="arabicPeriod"/>
            </a:pPr>
            <a:r>
              <a:rPr lang="en-US" dirty="0"/>
              <a:t>Measure your screenshots</a:t>
            </a:r>
          </a:p>
          <a:p>
            <a:pPr marL="457200" indent="-457200">
              <a:buFont typeface="+mj-lt"/>
              <a:buAutoNum type="arabicPeriod"/>
            </a:pPr>
            <a:r>
              <a:rPr lang="en-US" dirty="0"/>
              <a:t>Measure and analyze website traffic</a:t>
            </a:r>
          </a:p>
          <a:p>
            <a:pPr marL="0" indent="0">
              <a:buNone/>
            </a:pPr>
            <a:endParaRPr lang="en-US" dirty="0"/>
          </a:p>
          <a:p>
            <a:pPr marL="0" indent="0" algn="ctr">
              <a:buNone/>
            </a:pPr>
            <a:endParaRPr lang="en-US" dirty="0"/>
          </a:p>
          <a:p>
            <a:pPr marL="0" indent="0">
              <a:buNone/>
            </a:pPr>
            <a:endParaRPr lang="en-US" dirty="0"/>
          </a:p>
        </p:txBody>
      </p:sp>
    </p:spTree>
    <p:extLst>
      <p:ext uri="{BB962C8B-B14F-4D97-AF65-F5344CB8AC3E}">
        <p14:creationId xmlns:p14="http://schemas.microsoft.com/office/powerpoint/2010/main" val="47161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03C5CF44-0C62-41B4-B3EA-416B4807878A}" vid="{EC3ACB92-700E-4167-B3A6-412DE40A64C2}"/>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2.xml><?xml version="1.0" encoding="utf-8"?>
<ds:datastoreItem xmlns:ds="http://schemas.openxmlformats.org/officeDocument/2006/customXml" ds:itemID="{00E41224-0370-4595-877C-23316CD80004}">
  <ds:schemaRefs>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purl.org/dc/dcmitype/"/>
    <ds:schemaRef ds:uri="http://schemas.microsoft.com/office/2006/documentManagement/types"/>
    <ds:schemaRef ds:uri="4873beb7-5857-4685-be1f-d57550cc96cc"/>
    <ds:schemaRef ds:uri="http://www.w3.org/XML/1998/namespace"/>
    <ds:schemaRef ds:uri="http://purl.org/dc/elements/1.1/"/>
  </ds:schemaRefs>
</ds:datastoreItem>
</file>

<file path=customXml/itemProps3.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285</TotalTime>
  <Words>499</Words>
  <Application>Microsoft Office PowerPoint</Application>
  <PresentationFormat>Custom</PresentationFormat>
  <Paragraphs>59</Paragraphs>
  <Slides>16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Corbel</vt:lpstr>
      <vt:lpstr>Digital Blue Tunnel 16x9</vt:lpstr>
      <vt:lpstr>Threddz Snapchat Campaign</vt:lpstr>
      <vt:lpstr>Warren Buffett</vt:lpstr>
      <vt:lpstr>Mission Statement</vt:lpstr>
      <vt:lpstr>Core Values</vt:lpstr>
      <vt:lpstr>Problem Statement</vt:lpstr>
      <vt:lpstr>#1: Decide What Type of Content to Post</vt:lpstr>
      <vt:lpstr>#2: Grow a Targeted Audience</vt:lpstr>
      <vt:lpstr>#3: Engage Your Audience</vt:lpstr>
      <vt:lpstr>#4: Measure Performance</vt:lpstr>
      <vt:lpstr>PowerPoint Presentation</vt:lpstr>
      <vt:lpstr>PowerPoint Presentation</vt:lpstr>
      <vt:lpstr>PowerPoint Presentation</vt:lpstr>
      <vt:lpstr>Geofilters and Previews</vt:lpstr>
      <vt:lpstr>Snapchat is a springboard to other Social Media channels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Threddz Snapchat Campaign</dc:title>
  <dc:creator>Jesus Villarreal</dc:creator>
  <cp:lastModifiedBy>Jesus Villarreal</cp:lastModifiedBy>
  <cp:revision>35</cp:revision>
  <dcterms:created xsi:type="dcterms:W3CDTF">2017-03-29T17:01:34Z</dcterms:created>
  <dcterms:modified xsi:type="dcterms:W3CDTF">2017-04-06T14:29:01Z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